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6"/>
  </p:notesMasterIdLst>
  <p:sldIdLst>
    <p:sldId id="859" r:id="rId3"/>
    <p:sldId id="1017" r:id="rId4"/>
    <p:sldId id="1018" r:id="rId5"/>
    <p:sldId id="1040" r:id="rId6"/>
    <p:sldId id="1021" r:id="rId7"/>
    <p:sldId id="1022" r:id="rId8"/>
    <p:sldId id="1023" r:id="rId9"/>
    <p:sldId id="1024" r:id="rId10"/>
    <p:sldId id="1025" r:id="rId11"/>
    <p:sldId id="1026" r:id="rId12"/>
    <p:sldId id="1027" r:id="rId13"/>
    <p:sldId id="1028" r:id="rId14"/>
    <p:sldId id="1029" r:id="rId15"/>
    <p:sldId id="1031" r:id="rId16"/>
    <p:sldId id="1032" r:id="rId17"/>
    <p:sldId id="1056" r:id="rId18"/>
    <p:sldId id="1055" r:id="rId19"/>
    <p:sldId id="1033" r:id="rId20"/>
    <p:sldId id="1034" r:id="rId21"/>
    <p:sldId id="1041" r:id="rId22"/>
    <p:sldId id="1042" r:id="rId23"/>
    <p:sldId id="1043" r:id="rId24"/>
    <p:sldId id="1044" r:id="rId25"/>
    <p:sldId id="1045" r:id="rId26"/>
    <p:sldId id="1046" r:id="rId27"/>
    <p:sldId id="1047" r:id="rId28"/>
    <p:sldId id="1048" r:id="rId29"/>
    <p:sldId id="1049" r:id="rId30"/>
    <p:sldId id="1050" r:id="rId31"/>
    <p:sldId id="1051" r:id="rId32"/>
    <p:sldId id="1052" r:id="rId33"/>
    <p:sldId id="1053" r:id="rId34"/>
    <p:sldId id="1054" r:id="rId35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28C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notesMaster" Target="notesMasters/notesMaster1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第二模块提优测评卷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71706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五、根据中文提示填写正确的单词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使句意完整。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bottle of milk this morning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White lived on 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floor then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make a name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like some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奶酪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half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千克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chocolate yesterday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30710" y="2258442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drank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147990" y="2918420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first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783297" y="3554586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list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037314" y="4203387"/>
            <a:ext cx="1159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cheese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147315" y="4690031"/>
            <a:ext cx="76335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kilo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8118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六、单项选择。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buy yesterday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buy any cheese,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00530"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6263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5067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2638" y="276409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82638" y="40950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115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apples do you want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2605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want an orange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need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9508" y="153487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3165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milk do you want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2605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milk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bottles of milks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bottles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39508" y="160688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七、从方框中选出与下面句子相对应的答语。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they doing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I have some sweets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like English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the teacher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 you take your kite tomorrow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read the new book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319342" y="1412776"/>
            <a:ext cx="4527360" cy="397031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She is in the classroom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No, I didn’t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Sorry, you can’t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They are playing football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Yes, I do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No, I won’t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48134" y="14934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48134" y="220007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76562" y="277655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48134" y="342458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82012" y="407262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58553" y="4604170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7032" y="2806159"/>
            <a:ext cx="11459670" cy="350141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八、按要求完成下列各题。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buy?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pears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1916832"/>
            <a:ext cx="596176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bought three apples and four pears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9357" y="2769585"/>
            <a:ext cx="1847418" cy="561203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2983592"/>
            <a:ext cx="1148584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可数名词和不可数名词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可数名词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可数名词单数前加不定冠词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a/an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的规则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名词的发音以辅音音素开头时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使用不定冠词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eaLnBrk="1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名词的发音以元音音素开头时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使用不定冠词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2405" y="1015365"/>
            <a:ext cx="11907520" cy="364934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18110" y="1052830"/>
            <a:ext cx="11911965" cy="3322955"/>
          </a:xfrm>
        </p:spPr>
        <p:txBody>
          <a:bodyPr wrap="square"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可数名词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a/an/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基数词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计量单位名词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不可数名词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来表示数量。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pc="-12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不可数名词作主语时</a:t>
            </a:r>
            <a:r>
              <a:rPr lang="zh-CN" altLang="zh-CN" b="1" spc="-12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2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如果没有具体的量词</a:t>
            </a:r>
            <a:r>
              <a:rPr lang="zh-CN" altLang="zh-CN" b="1" spc="-12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修饰</a:t>
            </a:r>
            <a:r>
              <a:rPr lang="zh-CN" altLang="zh-CN" b="1" spc="-12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spc="-12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谓语动词用</a:t>
            </a:r>
            <a:r>
              <a:rPr lang="zh-CN" altLang="zh-CN" b="1" spc="-120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单数形式。</a:t>
            </a:r>
            <a:endParaRPr lang="zh-CN" altLang="zh-CN" sz="1050" spc="-12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不可数名词前不能用不定冠词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a/an,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但可以用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the,some,much,a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lot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of,lots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等修饰。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9456"/>
            <a:ext cx="11485848" cy="2677656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need food to have our picnic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改为同义句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en-US" altLang="zh-CN" u="sng" dirty="0" smtClean="0">
              <a:solidFill>
                <a:srgbClr val="FEFEFE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bought some apples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60854" y="2324905"/>
            <a:ext cx="46114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We need food for our picnic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578240"/>
            <a:ext cx="42813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We didn’t buy any apples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289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 twelve eggs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并作肯定、否定回答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shopping, the, here’s, list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连词成句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77351" y="1945710"/>
            <a:ext cx="45961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cs typeface="Times New Roman" panose="02020603050405020304" pitchFamily="18" charset="0"/>
              </a:rPr>
              <a:t>Did you buy twelve eggs</a:t>
            </a:r>
            <a:r>
              <a:rPr lang="zh-CN" altLang="zh-CN" dirty="0"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7351" y="2606849"/>
            <a:ext cx="486889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cs typeface="Times New Roman" panose="02020603050405020304" pitchFamily="18" charset="0"/>
              </a:rPr>
              <a:t>Yes, we did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cs typeface="Times New Roman" panose="02020603050405020304" pitchFamily="18" charset="0"/>
              </a:rPr>
              <a:t> /No, we didn’t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0381" y="3860806"/>
            <a:ext cx="404944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Here is the shopping list</a:t>
            </a:r>
            <a:r>
              <a:rPr lang="en-US" altLang="zh-CN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6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九、从方框中选择合适的句子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Bob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Tom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supermarket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19143" y="2215312"/>
            <a:ext cx="5616624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did you buy there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many oranges did you buy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Where did you go yesterday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much bread did you buy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 buy any milk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46734" y="315141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826892" y="44475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0898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3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 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gyb8.jpg" descr="id:214748899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402244" y="3617940"/>
            <a:ext cx="1273030" cy="1024829"/>
          </a:xfrm>
          <a:prstGeom prst="rect">
            <a:avLst/>
          </a:prstGeom>
        </p:spPr>
      </p:pic>
      <p:pic>
        <p:nvPicPr>
          <p:cNvPr id="4" name="gyb6.jpg" descr="id:21474889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1012" y="3780607"/>
            <a:ext cx="1706245" cy="737235"/>
          </a:xfrm>
          <a:prstGeom prst="rect">
            <a:avLst/>
          </a:prstGeom>
        </p:spPr>
      </p:pic>
      <p:pic>
        <p:nvPicPr>
          <p:cNvPr id="5" name="gyb7.jpg" descr="id:214748898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70870" y="3647625"/>
            <a:ext cx="1271617" cy="883538"/>
          </a:xfrm>
          <a:prstGeom prst="rect">
            <a:avLst/>
          </a:prstGeom>
        </p:spPr>
      </p:pic>
      <p:pic>
        <p:nvPicPr>
          <p:cNvPr id="7" name="gyb9.jpg" descr="id:214748900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679382" y="3512688"/>
            <a:ext cx="1272559" cy="1083700"/>
          </a:xfrm>
          <a:prstGeom prst="rect">
            <a:avLst/>
          </a:prstGeom>
        </p:spPr>
      </p:pic>
      <p:pic>
        <p:nvPicPr>
          <p:cNvPr id="8" name="gyb10.jpg" descr="id:214748900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10272809" y="3369270"/>
            <a:ext cx="600957" cy="1269263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41012" y="2094818"/>
            <a:ext cx="29803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</a:rPr>
              <a:t>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</a:rPr>
              <a:t>the London Eye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352977" y="1987096"/>
            <a:ext cx="200080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ice cream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33988" y="2094818"/>
            <a:ext cx="10855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</a:rPr>
              <a:t>3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</a:rPr>
              <a:t>bus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360854" y="2716678"/>
            <a:ext cx="1696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ED028C"/>
                </a:solidFill>
              </a:rPr>
              <a:t>4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ED028C"/>
                </a:solidFill>
              </a:rPr>
              <a:t>shoes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369335" y="2591704"/>
            <a:ext cx="168026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teacher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0391187" y="478520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977317" y="477370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480996" y="4789894"/>
            <a:ext cx="4539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</a:t>
            </a:r>
            <a:r>
              <a:rPr lang="en-US" altLang="zh-CN" dirty="0">
                <a:ea typeface="楷体" panose="02010609060101010101" pitchFamily="49" charset="-122"/>
              </a:rPr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887808" y="479250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5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8083206" y="4782327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some oranges and bread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five oranges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 ______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half a kilo of bread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6734" y="252080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854324" y="377342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066328" y="1499036"/>
            <a:ext cx="5660777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did you buy there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many oranges did you buy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Where did you go yesterday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much bread did you buy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Did you buy any milk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17748" y="12291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5722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十、完形填空。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where did you go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my mother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Sunday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afternoon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yesterday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supermarket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school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park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29436" y="36931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29436" y="43058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27882" y="50044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2325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had a long shopping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bought two big bags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buy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fruit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apples, bananas and some oranges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chocolate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you buy chocolate?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bottle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cheese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ate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too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1468" y="421602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1468" y="489484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1468" y="5356573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37954" y="356795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928870" algn="l"/>
                <a:tab pos="7534275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bought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kilo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We’ll have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Sunday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28870" algn="l"/>
                <a:tab pos="7534275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great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a good trip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928870" algn="l"/>
                <a:tab pos="7534275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half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19675" algn="l"/>
                <a:tab pos="789114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picnic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family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0945" algn="l"/>
                <a:tab pos="78752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You’re welcome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56760" y="49667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10630" y="367619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21049" y="434823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8499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周末莉莉和兰兰一起去购买了一些必需品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请根据价格表及购物清单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6695" y="916791"/>
            <a:ext cx="2808312" cy="517086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60855" y="2247995"/>
          <a:ext cx="11485848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2710015"/>
                <a:gridCol w="2736304"/>
                <a:gridCol w="3240360"/>
                <a:gridCol w="2799169"/>
              </a:tblGrid>
              <a:tr h="263805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今日价格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77187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348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盒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千克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千克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5" name="gyy2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549" y="2996952"/>
            <a:ext cx="798292" cy="104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gyy2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685" y="3026044"/>
            <a:ext cx="1043772" cy="97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gyy2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302" y="3167937"/>
            <a:ext cx="1115956" cy="80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gyy2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2143" y="3176629"/>
            <a:ext cx="1105622" cy="83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541447" y="1864585"/>
          <a:ext cx="11305255" cy="2860559"/>
        </p:xfrm>
        <a:graphic>
          <a:graphicData uri="http://schemas.openxmlformats.org/drawingml/2006/table">
            <a:tbl>
              <a:tblPr firstRow="1" firstCol="1" bandRow="1"/>
              <a:tblGrid>
                <a:gridCol w="3744414"/>
                <a:gridCol w="3753561"/>
                <a:gridCol w="3807280"/>
              </a:tblGrid>
              <a:tr h="648072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今日价格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</a:tr>
              <a:tr h="1572407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94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盒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2/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2/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gyy212.jpg"/>
          <p:cNvPicPr/>
          <p:nvPr/>
        </p:nvPicPr>
        <p:blipFill>
          <a:blip r:embed="rId1"/>
          <a:stretch>
            <a:fillRect/>
          </a:stretch>
        </p:blipFill>
        <p:spPr>
          <a:xfrm>
            <a:off x="1856422" y="2670111"/>
            <a:ext cx="822029" cy="1190600"/>
          </a:xfrm>
          <a:prstGeom prst="rect">
            <a:avLst/>
          </a:prstGeom>
        </p:spPr>
      </p:pic>
      <p:pic>
        <p:nvPicPr>
          <p:cNvPr id="5" name="gyy21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599434" y="2673258"/>
            <a:ext cx="1189280" cy="1073167"/>
          </a:xfrm>
          <a:prstGeom prst="rect">
            <a:avLst/>
          </a:prstGeom>
        </p:spPr>
      </p:pic>
      <p:pic>
        <p:nvPicPr>
          <p:cNvPr id="6" name="gyy214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9047534" y="2728681"/>
            <a:ext cx="987842" cy="1169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6167214" y="1667608"/>
          <a:ext cx="4752528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4752528"/>
              </a:tblGrid>
              <a:tr h="226298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Lanlan</a:t>
                      </a:r>
                      <a:r>
                        <a:rPr lang="en-US" sz="28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Shopping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List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Apple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Pear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three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Milk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two boxes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Cheese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 a kilo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8492" marR="484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1054646" y="1605815"/>
            <a:ext cx="4464496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Lily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’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s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Shopping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cs typeface="Times New Roman" panose="02020603050405020304" pitchFamily="18" charset="0"/>
              </a:rPr>
              <a:t>List</a:t>
            </a:r>
            <a:endParaRPr lang="zh-CN" altLang="en-US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Apple juice</a:t>
            </a:r>
            <a:r>
              <a:rPr lang="zh-CN" altLang="en-US" b="0" dirty="0">
                <a:solidFill>
                  <a:srgbClr val="000000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two boxes</a:t>
            </a:r>
            <a:endParaRPr lang="zh-CN" altLang="en-US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Peanut</a:t>
            </a:r>
            <a:r>
              <a:rPr lang="zh-CN" altLang="en-US" b="0" dirty="0">
                <a:solidFill>
                  <a:srgbClr val="000000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three kilos</a:t>
            </a:r>
            <a:endParaRPr lang="zh-CN" altLang="en-US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Banana</a:t>
            </a:r>
            <a:r>
              <a:rPr lang="zh-CN" altLang="en-US" b="0" dirty="0">
                <a:solidFill>
                  <a:srgbClr val="000000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three</a:t>
            </a:r>
            <a:endParaRPr lang="zh-CN" altLang="en-US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Pear</a:t>
            </a:r>
            <a:r>
              <a:rPr lang="zh-CN" altLang="en-US" b="0" dirty="0">
                <a:solidFill>
                  <a:srgbClr val="000000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four</a:t>
            </a:r>
            <a:r>
              <a:rPr lang="zh-CN" altLang="en-US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en-US" b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endParaRPr lang="zh-CN" altLang="en-US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根据莉莉和兰兰的购物清单，补全对话。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Lily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you buy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 juice, four pears and three bananas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bought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peanuts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buy apples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you buy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cheese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 like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cheese did you buy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kilo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14886" y="2132856"/>
            <a:ext cx="2081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two boxes of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918742" y="2656076"/>
            <a:ext cx="217232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three kilos of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91464" y="4046352"/>
            <a:ext cx="11256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didn’t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031310" y="4705980"/>
            <a:ext cx="11592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cheese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854846" y="5335560"/>
            <a:ext cx="1043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much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352149" y="5840797"/>
            <a:ext cx="86273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Half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30890"/>
            <a:ext cx="11485848" cy="3970318"/>
          </a:xfrm>
        </p:spPr>
        <p:txBody>
          <a:bodyPr/>
          <a:lstStyle/>
          <a:p>
            <a:pPr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根据莉莉和兰兰的购物清单，判断下列句子正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Six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two bananas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 should pay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付费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fifty-six </a:t>
            </a:r>
            <a:r>
              <a:rPr lang="en-US" altLang="zh-CN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 didn’t buy any apples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Lanlan and Lily went to a clothes shop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75192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2638" y="3430435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48134" y="405240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2638" y="465790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138499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参加了学校组织的研学活动。请根据表格信息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帮助她们完成自我介绍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2679" y="1459601"/>
            <a:ext cx="3384376" cy="467189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360854" y="2689961"/>
          <a:ext cx="11485848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3195363"/>
                <a:gridCol w="4706901"/>
                <a:gridCol w="3583584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Anna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Favourite day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Tuesday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Music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 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Art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Saturdays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homework, read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books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cook food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Sundays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football, go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shopping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play basketball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选出你所听到的句子。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Amy buy any cheese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Amy eat all the chocolate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Amy buy a lot of cheese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food for our picnic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want a big bag for our picnic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bought a big new bag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1192" y="3258696"/>
            <a:ext cx="488569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dirty="0">
                <a:solidFill>
                  <a:srgbClr val="ED028C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Did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Amy buy a lot of cheese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1191" y="5789967"/>
            <a:ext cx="46114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need food for our picnic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47918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1084" y="403642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58882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请根据表格信息，帮助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补全她的介绍。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Lisa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student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school from Monday to Friday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is Tuesday, because I have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Tuesdays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love </a:t>
            </a:r>
            <a:r>
              <a:rPr lang="en-US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</a:t>
            </a:r>
            <a:r>
              <a:rPr lang="zh-CN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I am busy on weekends</a:t>
            </a:r>
            <a:r>
              <a:rPr lang="en-US" altLang="zh-CN" spc="-3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Saturdays, I often </a:t>
            </a:r>
            <a:endParaRPr lang="en-US" altLang="zh-CN" spc="-3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pc="-3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pc="-3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spc="-3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pc="-3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pc="-3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spc="-3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pc="-3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spc="-3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pc="-3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pc="-3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often play football and go shopping on 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75326" y="2645618"/>
            <a:ext cx="1120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Music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38622" y="3797746"/>
            <a:ext cx="229101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do homework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95006" y="3905468"/>
            <a:ext cx="1864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read books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342678" y="4374954"/>
            <a:ext cx="148470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Sundays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01157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请仿照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Lisa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的短文，帮助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Anna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完成她的介绍。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Anna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 student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school from Monday to Friday too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favourite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is Friday, because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weekends, I’m busy but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Saturdays,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u="sng" dirty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u="sng" dirty="0" smtClean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27726" y="2746676"/>
            <a:ext cx="34766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I have Art on Fridays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84466" y="3276108"/>
            <a:ext cx="277031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often cook food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229386"/>
            <a:ext cx="1142298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                                                                                               I often play basketball and go swimming on Sundays</a:t>
            </a:r>
            <a:r>
              <a:rPr lang="zh-CN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b="1" dirty="0" smtClean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十三、书面表达。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同学们，你们喜欢购物吗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还记得你们上一次的购物经历吗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请根据下列提示，给自己的好朋友或家人写一封信，告诉他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她你的这次购物经历吧！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条理清晰，意思连贯，语句通顺，标点正确；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提示：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go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you buy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much/many </a:t>
            </a:r>
            <a:r>
              <a:rPr lang="en-US" altLang="zh-CN" dirty="0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do you like best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9609"/>
            <a:ext cx="11485848" cy="489364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 </a:t>
            </a:r>
            <a:endParaRPr lang="en-US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r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42678" y="956079"/>
            <a:ext cx="96212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>
                <a:uFill>
                  <a:solidFill>
                    <a:srgbClr val="ED028C"/>
                  </a:solidFill>
                </a:uFill>
              </a:rPr>
              <a:t>Mum</a:t>
            </a:r>
            <a:endParaRPr lang="zh-CN" altLang="en-US" sz="2600" dirty="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441078" y="1382433"/>
            <a:ext cx="11296475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shopping with Lily to buy food for 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Daming’s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birthday party yesterday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 made a shopping list for us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bought a big birthday cake and some fruit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likes cheese very much, so we bought half a kilo of cheese too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juice best, so we also bought </a:t>
            </a:r>
            <a:r>
              <a:rPr lang="en-US" altLang="zh-CN" sz="26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ten bottles 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juice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didn’t buy any sweets, because they are bad for our teeth</a:t>
            </a:r>
            <a:r>
              <a:rPr lang="en-US" altLang="zh-CN" sz="2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778585" y="4899267"/>
            <a:ext cx="9621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Lucy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oranges do you want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apples do you want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pears did you buy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much cheese did you buy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many bananas did your mum say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you buy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1192" y="2564904"/>
            <a:ext cx="504817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many pears did you buy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41192" y="5173112"/>
            <a:ext cx="518603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How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much cheese did you buy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7068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82638" y="341242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364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food for our picnic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fruit for our picnic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need juice for our picnic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1191" y="3482424"/>
            <a:ext cx="46306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We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need fruit for our picnic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78820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754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补全下列句子或对话。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mum drink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995066"/>
            <a:ext cx="6092825" cy="13031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What did you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buy</a:t>
            </a:r>
            <a:r>
              <a:rPr lang="zh-CN" altLang="zh-CN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？ </a:t>
            </a:r>
            <a:endParaRPr lang="zh-CN" altLang="zh-CN" sz="1050" dirty="0">
              <a:solidFill>
                <a:srgbClr val="ED028C"/>
              </a:solidFill>
              <a:uFill>
                <a:solidFill>
                  <a:srgbClr val="ED028C"/>
                </a:solidFill>
              </a:u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A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kilo</a:t>
            </a:r>
            <a:r>
              <a:rPr lang="en-US" altLang="zh-CN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 of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pears</a:t>
            </a:r>
            <a:r>
              <a:rPr lang="en-US" altLang="zh-CN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ED028C"/>
              </a:solidFill>
              <a:uFill>
                <a:solidFill>
                  <a:srgbClr val="ED028C"/>
                </a:solidFill>
              </a:u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3" y="4922584"/>
            <a:ext cx="667045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How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much</a:t>
            </a:r>
            <a:r>
              <a:rPr lang="en-US" altLang="zh-CN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milk</a:t>
            </a:r>
            <a:r>
              <a:rPr lang="en-US" altLang="zh-CN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 did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your mum drink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13604" y="1769697"/>
            <a:ext cx="764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buy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630710" y="2465106"/>
            <a:ext cx="763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kilo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057124" y="2382381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pears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731596" y="4240602"/>
            <a:ext cx="183255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much milk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5338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also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lot of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supermarket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twelve 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our picnic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the milk yesterday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9084" y="2063410"/>
            <a:ext cx="89027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We also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bought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a lot of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chocolate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at the supermarket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　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9084" y="3344838"/>
            <a:ext cx="53953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We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ate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twelve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eggs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for our picnic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9084" y="4605674"/>
            <a:ext cx="54345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She </a:t>
            </a:r>
            <a:r>
              <a:rPr lang="en-US" altLang="zh-CN" u="sng" dirty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drank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all the milk yesterday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34766" y="1477764"/>
            <a:ext cx="1265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bought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583038" y="1540190"/>
            <a:ext cx="16193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chocolate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58702" y="2811846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ate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646934" y="2739825"/>
            <a:ext cx="841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eggs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486694" y="4103046"/>
            <a:ext cx="11240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drank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根据所听内容。补全短文。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772816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needed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 for Amy’s birthday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shopping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to the supermarket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going there, we made a shopping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 bottles of milk,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kilo of cheese and some fruit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also bought a lot of chocolate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didn’t buy </a:t>
            </a:r>
            <a:r>
              <a:rPr lang="en-US" altLang="zh-CN" b="1" u="sng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juice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we used the chocolate to make a birthday cake for Amy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very happy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73165"/>
            <a:ext cx="11485848" cy="3323987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for Amy’s birthday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shopping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to the supermarket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going there, we made a shopping 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two bottles of milk, 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kilo of cheese and some fruit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also bought a lot of chocolate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didn’t buy 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juice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we used the chocolate to make a birthday cake for Amy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very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4766" y="1563757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needed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055646" y="2211829"/>
            <a:ext cx="643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list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52122" y="2818684"/>
            <a:ext cx="1265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bought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822407" y="2873548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half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399462" y="3435965"/>
            <a:ext cx="7441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any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8312</Words>
  <Application>WPS 演示</Application>
  <PresentationFormat>自定义</PresentationFormat>
  <Paragraphs>471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4" baseType="lpstr">
      <vt:lpstr>Arial</vt:lpstr>
      <vt:lpstr>宋体</vt:lpstr>
      <vt:lpstr>Wingdings</vt:lpstr>
      <vt:lpstr>Times New Roman</vt:lpstr>
      <vt:lpstr>楷体</vt:lpstr>
      <vt:lpstr>黑体</vt:lpstr>
      <vt:lpstr>微软雅黑</vt:lpstr>
      <vt:lpstr>Arial Unicode MS</vt:lpstr>
      <vt:lpstr>Calibri</vt:lpstr>
      <vt:lpstr>仿宋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金璟雯</cp:lastModifiedBy>
  <cp:revision>483</cp:revision>
  <dcterms:created xsi:type="dcterms:W3CDTF">2020-11-06T05:24:00Z</dcterms:created>
  <dcterms:modified xsi:type="dcterms:W3CDTF">2025-06-20T07:04:08Z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2052-12.1.0.21541</vt:lpwstr>
  </property>
  <property fmtid="{D5CDD505-2E9C-101B-9397-08002B2CF9AE}" pid="3" name="ICV">
    <vt:lpwstr>8641C13E3F414220AEAD6AEBDC8B58EF_12</vt:lpwstr>
  </property>
</Properties>
</file>